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89" r:id="rId4"/>
    <p:sldId id="292" r:id="rId5"/>
    <p:sldId id="293" r:id="rId6"/>
    <p:sldId id="286" r:id="rId7"/>
    <p:sldId id="294" r:id="rId8"/>
    <p:sldId id="297" r:id="rId9"/>
    <p:sldId id="298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6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7610942" y="-107833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9256">
            <a:off x="1492717" y="1955335"/>
            <a:ext cx="56578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L’histoire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/>
        </p:nvSpPr>
        <p:spPr>
          <a:xfrm>
            <a:off x="941033" y="1868384"/>
            <a:ext cx="9269767" cy="4239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Aujourd’hui, Mathilde décide d’écrire une lettre à Bastien pour lui expliquer tout ce qu’elle a pu faire et ce qu’elle prévoit encore de faire.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Bastien, lui, doit sérieusement étudier son emploi du temps s’il veut pouvoir tout faire.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Mathilde ne s’attend pas à recevoir une carte postale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648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348152"/>
            <a:ext cx="9875520" cy="13563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92D050"/>
                </a:solidFill>
              </a:rPr>
              <a:t>Le planning du camping de Bastien </a:t>
            </a:r>
          </a:p>
        </p:txBody>
      </p:sp>
      <p:pic>
        <p:nvPicPr>
          <p:cNvPr id="16" name="Espace réservé du contenu 15">
            <a:extLst>
              <a:ext uri="{FF2B5EF4-FFF2-40B4-BE49-F238E27FC236}">
                <a16:creationId xmlns:a16="http://schemas.microsoft.com/office/drawing/2014/main" id="{9A71BF85-33A7-465B-AD48-ACEF4F1CC4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45" t="25317" r="25864" b="13069"/>
          <a:stretch/>
        </p:blipFill>
        <p:spPr>
          <a:xfrm>
            <a:off x="399496" y="1704512"/>
            <a:ext cx="6023254" cy="435893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BD917B4-0D47-49B3-8EB0-ED4B3CD484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65" t="26925" r="31044" b="28803"/>
          <a:stretch/>
        </p:blipFill>
        <p:spPr>
          <a:xfrm>
            <a:off x="6479298" y="3000652"/>
            <a:ext cx="5496678" cy="362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9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92D050"/>
                </a:solidFill>
              </a:rPr>
              <a:t>Le planning de Bastien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DEBE751D-01F5-4DE3-ADD4-63E83D4D0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769" t="17251" r="51322" b="19791"/>
          <a:stretch/>
        </p:blipFill>
        <p:spPr>
          <a:xfrm>
            <a:off x="9443515" y="1591323"/>
            <a:ext cx="1811518" cy="183767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0B6B7F-99AA-42C8-89ED-06D61313D676}"/>
              </a:ext>
            </a:extLst>
          </p:cNvPr>
          <p:cNvSpPr txBox="1"/>
          <p:nvPr/>
        </p:nvSpPr>
        <p:spPr>
          <a:xfrm>
            <a:off x="1154096" y="1802167"/>
            <a:ext cx="97409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21:</a:t>
            </a:r>
          </a:p>
          <a:p>
            <a:pPr marL="45720" indent="0">
              <a:buFont typeface="Arial" pitchFamily="34" charset="0"/>
              <a:buNone/>
            </a:pP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Réponds aux questions.</a:t>
            </a:r>
          </a:p>
          <a:p>
            <a:pPr marL="45720" indent="0">
              <a:buFont typeface="Arial" pitchFamily="34" charset="0"/>
              <a:buNone/>
            </a:pPr>
            <a:r>
              <a:rPr lang="fr-FR" sz="2800" dirty="0"/>
              <a:t>Dans combien de temps commencent les activités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Combien de temps dure l’activité canoë ?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Combien de temps dure l’activité piscine qui débute à 15 h 20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Peut-on faire accrobranche si on a fait Canoë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Quel court métrage est le plus court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À quelle heure se termine le film « Holiday in France » ?</a:t>
            </a:r>
          </a:p>
          <a:p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ABD7D81-083B-4FFC-9573-3DCE5590EB7C}"/>
              </a:ext>
            </a:extLst>
          </p:cNvPr>
          <p:cNvCxnSpPr>
            <a:cxnSpLocks/>
          </p:cNvCxnSpPr>
          <p:nvPr/>
        </p:nvCxnSpPr>
        <p:spPr>
          <a:xfrm flipV="1">
            <a:off x="10349274" y="2059619"/>
            <a:ext cx="206276" cy="45054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77DF717-5BA6-458F-BE48-00AC3A14DB48}"/>
              </a:ext>
            </a:extLst>
          </p:cNvPr>
          <p:cNvCxnSpPr/>
          <p:nvPr/>
        </p:nvCxnSpPr>
        <p:spPr>
          <a:xfrm>
            <a:off x="9747682" y="1988598"/>
            <a:ext cx="601592" cy="5215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CEB37-EB46-4313-9F7E-B4AA9C54F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13360"/>
            <a:ext cx="9875520" cy="13563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92D050"/>
                </a:solidFill>
              </a:rPr>
              <a:t>Mathilde écrit une lettre à Bastien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F076AD-6A76-4A59-A912-98F8A8D77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2057400"/>
            <a:ext cx="5720080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22:</a:t>
            </a:r>
          </a:p>
          <a:p>
            <a:pPr marL="45720" lvl="0" indent="0">
              <a:buNone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Écris une carte postale à Bastien </a:t>
            </a:r>
          </a:p>
          <a:p>
            <a:pPr marL="45720" lvl="0" indent="0">
              <a:buNone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part de Mathilde.</a:t>
            </a:r>
          </a:p>
          <a:p>
            <a:pPr marL="45720" lvl="0" indent="0">
              <a:buNone/>
            </a:pP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Aide: Elle peut raconter</a:t>
            </a:r>
            <a:r>
              <a:rPr lang="fr-FR" i="1" dirty="0">
                <a:solidFill>
                  <a:schemeClr val="tx1"/>
                </a:solidFill>
              </a:rPr>
              <a:t> son voyage en train à vapeur en utilisant des verbes : voyager – entendre – apprendre – rouler – savoir – ouvrir </a:t>
            </a:r>
          </a:p>
          <a:p>
            <a:pPr marL="45720" indent="0">
              <a:buNone/>
            </a:pP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Elle peut raconter</a:t>
            </a:r>
            <a:r>
              <a:rPr lang="fr-FR" i="1" dirty="0">
                <a:solidFill>
                  <a:schemeClr val="tx1"/>
                </a:solidFill>
              </a:rPr>
              <a:t> ensuite ce qu’elle a prévu de faire cet après-midi en utilisant au moins trois des verbes suivants : faire – aller – nager – mettre – choisir</a:t>
            </a:r>
            <a:endParaRPr lang="fr-FR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buNone/>
            </a:pPr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3CEFF8E-9B30-1205-A1CA-F4B46D82A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078" y="2254807"/>
            <a:ext cx="5365337" cy="34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21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575B13-038D-49C0-AB5E-7009F0455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6" y="177800"/>
            <a:ext cx="10641874" cy="1356360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Bastien apprend un nouveau jeu : le </a:t>
            </a:r>
            <a:r>
              <a:rPr lang="fr-FR" dirty="0" err="1">
                <a:solidFill>
                  <a:srgbClr val="92D050"/>
                </a:solidFill>
              </a:rPr>
              <a:t>mölkky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920" y="1828800"/>
            <a:ext cx="7560124" cy="4412201"/>
          </a:xfrm>
        </p:spPr>
        <p:txBody>
          <a:bodyPr>
            <a:normAutofit/>
          </a:bodyPr>
          <a:lstStyle/>
          <a:p>
            <a:endParaRPr lang="fr-FR" dirty="0"/>
          </a:p>
          <a:p>
            <a:pPr marL="45720" indent="0" algn="just" fontAlgn="base">
              <a:lnSpc>
                <a:spcPts val="192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fr-FR" sz="2600" b="1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Comment jouer une partie de Mölkky :</a:t>
            </a:r>
            <a:endParaRPr lang="fr-FR" sz="2600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Après avoir </a:t>
            </a:r>
            <a:r>
              <a:rPr lang="fr-FR" sz="2600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correctement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placé les quilles, les joueurs se placent à 3 ou 4 mètres de celles-ci. L’objectif pour un joueur est d’atteindre </a:t>
            </a:r>
            <a:r>
              <a:rPr lang="fr-FR" sz="2600" b="1" dirty="0">
                <a:solidFill>
                  <a:srgbClr val="00B05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exactement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le score de 50 points. On peut déterminer par tirage au sort le joueur qui </a:t>
            </a:r>
            <a:r>
              <a:rPr lang="fr-FR" sz="2600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débutera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la partie. Ensuite, les joueurs jouent chacun leur tour.</a:t>
            </a:r>
            <a:endParaRPr lang="fr-FR" sz="2600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Le </a:t>
            </a:r>
            <a:r>
              <a:rPr lang="fr-FR" sz="2600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premier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joueur </a:t>
            </a:r>
            <a:r>
              <a:rPr lang="fr-FR" sz="2600" b="1" dirty="0">
                <a:solidFill>
                  <a:srgbClr val="00B05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prend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le Mölkky (bâton) et le </a:t>
            </a:r>
            <a:r>
              <a:rPr lang="fr-FR" sz="2600" b="1" dirty="0">
                <a:solidFill>
                  <a:srgbClr val="00B05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lance</a:t>
            </a:r>
            <a:r>
              <a:rPr lang="fr-FR" sz="260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en direction des quilles de manière à les renverser. À chaque lancer, on compte les points.</a:t>
            </a:r>
            <a:endParaRPr lang="fr-FR" sz="2600" dirty="0">
              <a:solidFill>
                <a:schemeClr val="bg2">
                  <a:lumMod val="25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AF30C5-BF1A-4ED1-8BAE-161857FE3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880" y="2749183"/>
            <a:ext cx="3826896" cy="257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3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26" y="599440"/>
            <a:ext cx="10309086" cy="5890137"/>
          </a:xfrm>
        </p:spPr>
        <p:txBody>
          <a:bodyPr>
            <a:normAutofit/>
          </a:bodyPr>
          <a:lstStyle/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b="1" dirty="0">
                <a:solidFill>
                  <a:schemeClr val="tx1"/>
                </a:solidFill>
              </a:rPr>
              <a:t>Le comptage des points au </a:t>
            </a:r>
            <a:r>
              <a:rPr lang="fr-FR" sz="2400" b="1" dirty="0" err="1">
                <a:solidFill>
                  <a:schemeClr val="tx1"/>
                </a:solidFill>
              </a:rPr>
              <a:t>Mölkky</a:t>
            </a:r>
            <a:r>
              <a:rPr lang="fr-FR" sz="2400" b="1" dirty="0">
                <a:solidFill>
                  <a:schemeClr val="tx1"/>
                </a:solidFill>
              </a:rPr>
              <a:t> :</a:t>
            </a:r>
          </a:p>
          <a:p>
            <a:pPr marL="45720" lv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</a:rPr>
              <a:t>Si une seule quille tombe au sol : le joueur marque le nombre de points indiqué sur la quille.</a:t>
            </a:r>
          </a:p>
          <a:p>
            <a:pPr marL="45720" lv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</a:rPr>
              <a:t>Si plusieurs quilles tombent au sol : le joueur marque le nombre de points équivalent au nombre de quilles tombées au sol.</a:t>
            </a:r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</a:rPr>
              <a:t>A noter qu’un joueur est </a:t>
            </a:r>
            <a:r>
              <a:rPr lang="fr-FR" sz="2400" b="1" dirty="0">
                <a:solidFill>
                  <a:srgbClr val="00B050"/>
                </a:solidFill>
              </a:rPr>
              <a:t>éliminé</a:t>
            </a:r>
            <a:r>
              <a:rPr lang="fr-FR" sz="2400" dirty="0"/>
              <a:t> </a:t>
            </a:r>
            <a:r>
              <a:rPr lang="fr-FR" sz="2400" dirty="0">
                <a:solidFill>
                  <a:schemeClr val="tx1"/>
                </a:solidFill>
              </a:rPr>
              <a:t>s’il fait trois lancers blancs. C’est-à-dire qu’il ne </a:t>
            </a:r>
            <a:r>
              <a:rPr lang="fr-FR" sz="2400" b="1" dirty="0">
                <a:solidFill>
                  <a:srgbClr val="00B050"/>
                </a:solidFill>
              </a:rPr>
              <a:t>renverse</a:t>
            </a:r>
            <a:r>
              <a:rPr lang="fr-FR" sz="2400" dirty="0"/>
              <a:t> </a:t>
            </a:r>
            <a:r>
              <a:rPr lang="fr-FR" sz="2400" dirty="0">
                <a:solidFill>
                  <a:schemeClr val="tx1"/>
                </a:solidFill>
              </a:rPr>
              <a:t>aucune quille en trois lancers </a:t>
            </a:r>
            <a:r>
              <a:rPr lang="fr-FR" sz="2400" b="1" dirty="0">
                <a:solidFill>
                  <a:srgbClr val="00B050"/>
                </a:solidFill>
              </a:rPr>
              <a:t>consécutifs</a:t>
            </a:r>
            <a:r>
              <a:rPr lang="fr-FR" sz="2400" dirty="0"/>
              <a:t>.</a:t>
            </a:r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fr-FR" sz="2400" dirty="0"/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b="1" dirty="0">
                <a:solidFill>
                  <a:schemeClr val="tx1"/>
                </a:solidFill>
              </a:rPr>
              <a:t>Comment gagner au </a:t>
            </a:r>
            <a:r>
              <a:rPr lang="fr-FR" sz="2400" b="1" dirty="0" err="1">
                <a:solidFill>
                  <a:schemeClr val="tx1"/>
                </a:solidFill>
              </a:rPr>
              <a:t>Mölkky</a:t>
            </a:r>
            <a:r>
              <a:rPr lang="fr-FR" sz="2400" b="1" dirty="0">
                <a:solidFill>
                  <a:schemeClr val="tx1"/>
                </a:solidFill>
              </a:rPr>
              <a:t> :</a:t>
            </a:r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</a:rPr>
              <a:t>Pour</a:t>
            </a:r>
            <a:r>
              <a:rPr lang="fr-FR" sz="2400" dirty="0"/>
              <a:t> </a:t>
            </a:r>
            <a:r>
              <a:rPr lang="fr-FR" sz="2400" b="1" dirty="0">
                <a:solidFill>
                  <a:srgbClr val="FF0000"/>
                </a:solidFill>
              </a:rPr>
              <a:t>gagner</a:t>
            </a:r>
            <a:r>
              <a:rPr lang="fr-FR" sz="2400" dirty="0"/>
              <a:t> </a:t>
            </a:r>
            <a:r>
              <a:rPr lang="fr-FR" sz="2400" dirty="0">
                <a:solidFill>
                  <a:schemeClr val="tx1"/>
                </a:solidFill>
              </a:rPr>
              <a:t>une partie de Mölkky, il faut </a:t>
            </a:r>
            <a:r>
              <a:rPr lang="fr-FR" sz="2400" b="1" dirty="0">
                <a:solidFill>
                  <a:srgbClr val="FF0000"/>
                </a:solidFill>
              </a:rPr>
              <a:t>qu’un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des joueurs atteigne le premier</a:t>
            </a:r>
            <a:r>
              <a:rPr lang="fr-FR" sz="2400" dirty="0"/>
              <a:t> </a:t>
            </a:r>
            <a:r>
              <a:rPr lang="fr-FR" sz="2400" b="1" dirty="0">
                <a:solidFill>
                  <a:srgbClr val="FF0000"/>
                </a:solidFill>
              </a:rPr>
              <a:t>précisément</a:t>
            </a:r>
            <a:r>
              <a:rPr lang="fr-FR" sz="2400" b="1" dirty="0"/>
              <a:t> </a:t>
            </a:r>
            <a:r>
              <a:rPr lang="fr-FR" sz="2400" dirty="0">
                <a:solidFill>
                  <a:schemeClr val="tx1"/>
                </a:solidFill>
              </a:rPr>
              <a:t>les 50 points. Si le joueur dépasse les 50 points (en renversant la mauvaise quille par exemple), </a:t>
            </a:r>
            <a:r>
              <a:rPr lang="fr-FR" sz="2400" b="1" dirty="0">
                <a:solidFill>
                  <a:srgbClr val="00B050"/>
                </a:solidFill>
              </a:rPr>
              <a:t>son score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revient à 25 points et la partie</a:t>
            </a:r>
            <a:r>
              <a:rPr lang="fr-FR" sz="2400" dirty="0"/>
              <a:t> </a:t>
            </a:r>
            <a:r>
              <a:rPr lang="fr-FR" sz="2400" b="1" dirty="0">
                <a:solidFill>
                  <a:srgbClr val="FF0000"/>
                </a:solidFill>
              </a:rPr>
              <a:t>continue</a:t>
            </a:r>
            <a:r>
              <a:rPr lang="fr-FR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5720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26" y="599440"/>
            <a:ext cx="10309086" cy="5890137"/>
          </a:xfrm>
        </p:spPr>
        <p:txBody>
          <a:bodyPr>
            <a:normAutofit/>
          </a:bodyPr>
          <a:lstStyle/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23:</a:t>
            </a:r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fr-FR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E822F67-C69C-552B-03AD-997436F97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51" y="1178560"/>
            <a:ext cx="7146332" cy="382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444</Words>
  <Application>Microsoft Office PowerPoint</Application>
  <PresentationFormat>Grand écran</PresentationFormat>
  <Paragraphs>35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L’histoire</vt:lpstr>
      <vt:lpstr>Le planning du camping de Bastien </vt:lpstr>
      <vt:lpstr>Le planning de Bastien</vt:lpstr>
      <vt:lpstr>Mathilde écrit une lettre à Bastien</vt:lpstr>
      <vt:lpstr>Bastien apprend un nouveau jeu : le mölkky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53</cp:revision>
  <dcterms:created xsi:type="dcterms:W3CDTF">2021-06-27T12:28:36Z</dcterms:created>
  <dcterms:modified xsi:type="dcterms:W3CDTF">2022-07-02T10:08:40Z</dcterms:modified>
</cp:coreProperties>
</file>